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4"/>
  </p:sldMasterIdLst>
  <p:notesMasterIdLst>
    <p:notesMasterId r:id="rId2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9144000" cy="5143500" type="screen16x9"/>
  <p:notesSz cx="6858000" cy="9144000"/>
  <p:embeddedFontLst>
    <p:embeddedFont>
      <p:font typeface="Fira Sans Condensed" panose="020B0604020202020204" charset="0"/>
      <p:regular r:id="rId26"/>
      <p:bold r:id="rId27"/>
      <p:italic r:id="rId28"/>
      <p:boldItalic r:id="rId29"/>
    </p:embeddedFont>
    <p:embeddedFont>
      <p:font typeface="Fira Sans Condensed Light" panose="020B0604020202020204" charset="0"/>
      <p:regular r:id="rId30"/>
      <p:bold r:id="rId31"/>
      <p:italic r:id="rId32"/>
      <p:boldItalic r:id="rId33"/>
    </p:embeddedFont>
    <p:embeddedFont>
      <p:font typeface="Rajdhani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BB62E-91E3-425D-895C-7DE33027D84E}" v="3" dt="2021-02-11T13:11:29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atos Róbert" userId="S::lakatos.robert@it.unideb.hu::ac7584ac-6032-46fd-a6c5-78fa5f88ad47" providerId="AD" clId="Web-{A56BB62E-91E3-425D-895C-7DE33027D84E}"/>
    <pc:docChg chg="modSld">
      <pc:chgData name="Lakatos Róbert" userId="S::lakatos.robert@it.unideb.hu::ac7584ac-6032-46fd-a6c5-78fa5f88ad47" providerId="AD" clId="Web-{A56BB62E-91E3-425D-895C-7DE33027D84E}" dt="2021-02-11T13:11:26.565" v="1" actId="20577"/>
      <pc:docMkLst>
        <pc:docMk/>
      </pc:docMkLst>
      <pc:sldChg chg="modSp">
        <pc:chgData name="Lakatos Róbert" userId="S::lakatos.robert@it.unideb.hu::ac7584ac-6032-46fd-a6c5-78fa5f88ad47" providerId="AD" clId="Web-{A56BB62E-91E3-425D-895C-7DE33027D84E}" dt="2021-02-11T13:11:26.565" v="1" actId="20577"/>
        <pc:sldMkLst>
          <pc:docMk/>
          <pc:sldMk cId="0" sldId="263"/>
        </pc:sldMkLst>
        <pc:spChg chg="mod">
          <ac:chgData name="Lakatos Róbert" userId="S::lakatos.robert@it.unideb.hu::ac7584ac-6032-46fd-a6c5-78fa5f88ad47" providerId="AD" clId="Web-{A56BB62E-91E3-425D-895C-7DE33027D84E}" dt="2021-02-11T13:11:26.565" v="1" actId="20577"/>
          <ac:spMkLst>
            <pc:docMk/>
            <pc:sldMk cId="0" sldId="263"/>
            <ac:spMk id="14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cda3c9555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cda3c9555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cda3c9555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cda3c9555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cda3c9555_5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bcda3c9555_5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cda3c9555_5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cda3c9555_5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cda3c9555_5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cda3c9555_5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cda3c9555_5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cda3c9555_5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cda3c9555_5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cda3c9555_5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cda3c9555_5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cda3c9555_5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cda3c9555_5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cda3c9555_5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cda3c9555_5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cda3c9555_5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cda3c9555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cda3c9555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cda3c9555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cda3c9555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cda3c9555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cda3c9555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cda3c955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cda3c9555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ctrTitle"/>
          </p:nvPr>
        </p:nvSpPr>
        <p:spPr>
          <a:xfrm>
            <a:off x="720000" y="1339850"/>
            <a:ext cx="4404000" cy="14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"/>
                <a:ea typeface="Rajdhani"/>
                <a:cs typeface="Rajdhani"/>
                <a:sym typeface="Rajdhani"/>
              </a:rPr>
              <a:t>AI &amp; NLP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720000" y="2995450"/>
            <a:ext cx="4404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Bevezetés a Természetes Nyelvű Szövegfeldolgozásba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NLP története</a:t>
            </a:r>
            <a:endParaRPr sz="3500">
              <a:solidFill>
                <a:srgbClr val="F3F3F3"/>
              </a:solidFill>
            </a:endParaRPr>
          </a:p>
        </p:txBody>
      </p:sp>
      <p:sp>
        <p:nvSpPr>
          <p:cNvPr id="170" name="Google Shape;170;p31"/>
          <p:cNvSpPr txBox="1">
            <a:spLocks noGrp="1"/>
          </p:cNvSpPr>
          <p:nvPr>
            <p:ph type="subTitle" idx="4294967295"/>
          </p:nvPr>
        </p:nvSpPr>
        <p:spPr>
          <a:xfrm>
            <a:off x="3402450" y="3937050"/>
            <a:ext cx="23391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A 2000-es évek</a:t>
            </a:r>
            <a:endParaRPr sz="1800"/>
          </a:p>
        </p:txBody>
      </p:sp>
      <p:sp>
        <p:nvSpPr>
          <p:cNvPr id="171" name="Google Shape;171;p31"/>
          <p:cNvSpPr txBox="1">
            <a:spLocks noGrp="1"/>
          </p:cNvSpPr>
          <p:nvPr>
            <p:ph type="subTitle" idx="4294967295"/>
          </p:nvPr>
        </p:nvSpPr>
        <p:spPr>
          <a:xfrm>
            <a:off x="1208400" y="4284050"/>
            <a:ext cx="67272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Forrás: https://medium.com/@antoine.louis/a-brief-history-of-natural-language-processing-part-2-f5e575e8e37</a:t>
            </a:r>
            <a:endParaRPr sz="1000"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250" y="1423250"/>
            <a:ext cx="6667500" cy="24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310825" y="971850"/>
            <a:ext cx="39999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NLP ALKALMAZÁSOK</a:t>
            </a:r>
            <a:endParaRPr sz="4400"/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 idx="2"/>
          </p:nvPr>
        </p:nvSpPr>
        <p:spPr>
          <a:xfrm>
            <a:off x="4849175" y="1001125"/>
            <a:ext cx="21372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9" name="Google Shape;179;p32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NLP alkalmazások</a:t>
            </a:r>
            <a:endParaRPr sz="3500">
              <a:solidFill>
                <a:srgbClr val="F3F3F3"/>
              </a:solidFill>
            </a:endParaRPr>
          </a:p>
        </p:txBody>
      </p:sp>
      <p:sp>
        <p:nvSpPr>
          <p:cNvPr id="185" name="Google Shape;185;p33"/>
          <p:cNvSpPr txBox="1">
            <a:spLocks noGrp="1"/>
          </p:cNvSpPr>
          <p:nvPr>
            <p:ph type="subTitle" idx="4294967295"/>
          </p:nvPr>
        </p:nvSpPr>
        <p:spPr>
          <a:xfrm>
            <a:off x="3238950" y="4394250"/>
            <a:ext cx="26661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Autocorrect + web search</a:t>
            </a:r>
            <a:endParaRPr sz="1800"/>
          </a:p>
        </p:txBody>
      </p:sp>
      <p:sp>
        <p:nvSpPr>
          <p:cNvPr id="186" name="Google Shape;186;p33"/>
          <p:cNvSpPr txBox="1">
            <a:spLocks noGrp="1"/>
          </p:cNvSpPr>
          <p:nvPr>
            <p:ph type="subTitle" idx="4294967295"/>
          </p:nvPr>
        </p:nvSpPr>
        <p:spPr>
          <a:xfrm>
            <a:off x="1208400" y="4741250"/>
            <a:ext cx="67272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Forrás: https://www.howtogeek.com/209618/how-to-improve-autocorrect-on-googles-keyboard-for-android/</a:t>
            </a:r>
            <a:endParaRPr sz="1000"/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475" y="1304875"/>
            <a:ext cx="61912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NLP alkalmazások</a:t>
            </a:r>
            <a:endParaRPr sz="3500">
              <a:solidFill>
                <a:srgbClr val="F3F3F3"/>
              </a:solidFill>
            </a:endParaRPr>
          </a:p>
        </p:txBody>
      </p:sp>
      <p:sp>
        <p:nvSpPr>
          <p:cNvPr id="193" name="Google Shape;193;p34"/>
          <p:cNvSpPr txBox="1">
            <a:spLocks noGrp="1"/>
          </p:cNvSpPr>
          <p:nvPr>
            <p:ph type="subTitle" idx="4294967295"/>
          </p:nvPr>
        </p:nvSpPr>
        <p:spPr>
          <a:xfrm>
            <a:off x="3402450" y="4394250"/>
            <a:ext cx="23391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Google Translate</a:t>
            </a:r>
            <a:endParaRPr sz="1800"/>
          </a:p>
        </p:txBody>
      </p:sp>
      <p:sp>
        <p:nvSpPr>
          <p:cNvPr id="194" name="Google Shape;194;p34"/>
          <p:cNvSpPr txBox="1">
            <a:spLocks noGrp="1"/>
          </p:cNvSpPr>
          <p:nvPr>
            <p:ph type="subTitle" idx="4294967295"/>
          </p:nvPr>
        </p:nvSpPr>
        <p:spPr>
          <a:xfrm>
            <a:off x="1208400" y="4741250"/>
            <a:ext cx="67272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Forrás: https://translate.google.com/intl/en/about/</a:t>
            </a:r>
            <a:endParaRPr sz="1000"/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3689" y="1217750"/>
            <a:ext cx="1636625" cy="322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NLP alkalmazások</a:t>
            </a:r>
            <a:endParaRPr sz="3500">
              <a:solidFill>
                <a:srgbClr val="F3F3F3"/>
              </a:solidFill>
            </a:endParaRPr>
          </a:p>
        </p:txBody>
      </p:sp>
      <p:sp>
        <p:nvSpPr>
          <p:cNvPr id="201" name="Google Shape;201;p35"/>
          <p:cNvSpPr txBox="1">
            <a:spLocks noGrp="1"/>
          </p:cNvSpPr>
          <p:nvPr>
            <p:ph type="subTitle" idx="4294967295"/>
          </p:nvPr>
        </p:nvSpPr>
        <p:spPr>
          <a:xfrm>
            <a:off x="3402450" y="4394250"/>
            <a:ext cx="23391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Amazon Alexa</a:t>
            </a:r>
            <a:endParaRPr sz="1800"/>
          </a:p>
        </p:txBody>
      </p:sp>
      <p:sp>
        <p:nvSpPr>
          <p:cNvPr id="202" name="Google Shape;202;p35"/>
          <p:cNvSpPr txBox="1">
            <a:spLocks noGrp="1"/>
          </p:cNvSpPr>
          <p:nvPr>
            <p:ph type="subTitle" idx="4294967295"/>
          </p:nvPr>
        </p:nvSpPr>
        <p:spPr>
          <a:xfrm>
            <a:off x="1208400" y="4741250"/>
            <a:ext cx="67272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Forrás: https://www.amazon.com/Amazon-Alexa-Ultimate-Skills-Including-ebook/dp/B079KFZLHY</a:t>
            </a:r>
            <a:endParaRPr sz="1000"/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6463" y="1220125"/>
            <a:ext cx="2011275" cy="32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NLP alkalmazások</a:t>
            </a:r>
            <a:endParaRPr sz="3500">
              <a:solidFill>
                <a:srgbClr val="F3F3F3"/>
              </a:solidFill>
            </a:endParaRPr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4294967295"/>
          </p:nvPr>
        </p:nvSpPr>
        <p:spPr>
          <a:xfrm>
            <a:off x="3324100" y="4394250"/>
            <a:ext cx="24960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Hate speech detektálás</a:t>
            </a:r>
            <a:endParaRPr sz="1800"/>
          </a:p>
        </p:txBody>
      </p:sp>
      <p:sp>
        <p:nvSpPr>
          <p:cNvPr id="210" name="Google Shape;210;p36"/>
          <p:cNvSpPr txBox="1">
            <a:spLocks noGrp="1"/>
          </p:cNvSpPr>
          <p:nvPr>
            <p:ph type="subTitle" idx="4294967295"/>
          </p:nvPr>
        </p:nvSpPr>
        <p:spPr>
          <a:xfrm>
            <a:off x="1208400" y="4741250"/>
            <a:ext cx="67272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Forrás: https://consent.yahoo.com/v2/collectConsent?sessionId=3_cc-session_92a5bec3-fcc1-4910-b4c2-9e2bcde97f08</a:t>
            </a:r>
            <a:endParaRPr sz="1000"/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025" y="1234925"/>
            <a:ext cx="5153952" cy="300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NLP alkalmazások</a:t>
            </a:r>
            <a:endParaRPr sz="3500">
              <a:solidFill>
                <a:srgbClr val="F3F3F3"/>
              </a:solidFill>
            </a:endParaRPr>
          </a:p>
        </p:txBody>
      </p:sp>
      <p:sp>
        <p:nvSpPr>
          <p:cNvPr id="217" name="Google Shape;217;p37"/>
          <p:cNvSpPr txBox="1">
            <a:spLocks noGrp="1"/>
          </p:cNvSpPr>
          <p:nvPr>
            <p:ph type="subTitle" idx="4294967295"/>
          </p:nvPr>
        </p:nvSpPr>
        <p:spPr>
          <a:xfrm>
            <a:off x="3402450" y="4394250"/>
            <a:ext cx="23391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Szöveggenerálás</a:t>
            </a:r>
            <a:endParaRPr sz="1800"/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4294967295"/>
          </p:nvPr>
        </p:nvSpPr>
        <p:spPr>
          <a:xfrm>
            <a:off x="1208400" y="4741250"/>
            <a:ext cx="67272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Forrás: http://education.abcom.com/using-gpt-2-to-write-like-shakespeare/</a:t>
            </a:r>
            <a:endParaRPr sz="1000"/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0914" y="1298575"/>
            <a:ext cx="6042375" cy="30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NLP alkalmazások</a:t>
            </a:r>
            <a:endParaRPr sz="3500">
              <a:solidFill>
                <a:srgbClr val="F3F3F3"/>
              </a:solidFill>
            </a:endParaRPr>
          </a:p>
        </p:txBody>
      </p:sp>
      <p:sp>
        <p:nvSpPr>
          <p:cNvPr id="225" name="Google Shape;225;p38"/>
          <p:cNvSpPr txBox="1">
            <a:spLocks noGrp="1"/>
          </p:cNvSpPr>
          <p:nvPr>
            <p:ph type="subTitle" idx="4294967295"/>
          </p:nvPr>
        </p:nvSpPr>
        <p:spPr>
          <a:xfrm>
            <a:off x="2865250" y="2353350"/>
            <a:ext cx="34137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700"/>
              <a:t>És még sok, sok más...</a:t>
            </a:r>
            <a:endParaRPr sz="2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>
            <a:spLocks noGrp="1"/>
          </p:cNvSpPr>
          <p:nvPr>
            <p:ph type="title"/>
          </p:nvPr>
        </p:nvSpPr>
        <p:spPr>
          <a:xfrm>
            <a:off x="310825" y="971850"/>
            <a:ext cx="39999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MIVEL JÁR A KURZUS ELVÉGZÉSE?</a:t>
            </a:r>
            <a:endParaRPr sz="4400"/>
          </a:p>
        </p:txBody>
      </p:sp>
      <p:sp>
        <p:nvSpPr>
          <p:cNvPr id="231" name="Google Shape;231;p39"/>
          <p:cNvSpPr txBox="1">
            <a:spLocks noGrp="1"/>
          </p:cNvSpPr>
          <p:nvPr>
            <p:ph type="title" idx="2"/>
          </p:nvPr>
        </p:nvSpPr>
        <p:spPr>
          <a:xfrm>
            <a:off x="4849175" y="1001125"/>
            <a:ext cx="21372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32" name="Google Shape;232;p39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MIVEL JÁR A KURZUS ELVÉGZÉSE?</a:t>
            </a:r>
            <a:endParaRPr sz="3500">
              <a:solidFill>
                <a:srgbClr val="F3F3F3"/>
              </a:solidFill>
            </a:endParaRPr>
          </a:p>
        </p:txBody>
      </p:sp>
      <p:sp>
        <p:nvSpPr>
          <p:cNvPr id="238" name="Google Shape;238;p40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171450" lvl="0" indent="-19685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300"/>
              <a:buFont typeface="Fira Sans Condensed"/>
              <a:buChar char="●"/>
            </a:pPr>
            <a:r>
              <a:rPr lang="en" sz="1500" b="1">
                <a:latin typeface="Fira Sans Condensed"/>
                <a:ea typeface="Fira Sans Condensed"/>
                <a:cs typeface="Fira Sans Condensed"/>
                <a:sym typeface="Fira Sans Condensed"/>
              </a:rPr>
              <a:t>A tárgy teljesítésével a hallgatók:</a:t>
            </a:r>
            <a:endParaRPr sz="1500" b="1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457200" lvl="1" indent="-26670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500"/>
              <a:buChar char="○"/>
            </a:pPr>
            <a:r>
              <a:rPr lang="en" sz="1500">
                <a:solidFill>
                  <a:srgbClr val="F2F2F2"/>
                </a:solidFill>
              </a:rPr>
              <a:t>Átfogó képet kapnak az NLP algoritmusokról (klasszikus és neurális háló alapú)</a:t>
            </a:r>
            <a:endParaRPr sz="1500">
              <a:solidFill>
                <a:srgbClr val="F2F2F2"/>
              </a:solidFill>
            </a:endParaRPr>
          </a:p>
          <a:p>
            <a:pPr marL="457200" lvl="1" indent="-26670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500"/>
              <a:buChar char="○"/>
            </a:pPr>
            <a:r>
              <a:rPr lang="en" sz="1500">
                <a:solidFill>
                  <a:srgbClr val="F2F2F2"/>
                </a:solidFill>
              </a:rPr>
              <a:t>Gyakorlati tapasztalatokat szereznek az NLP módszerek implementálásában</a:t>
            </a:r>
            <a:endParaRPr sz="1500">
              <a:solidFill>
                <a:srgbClr val="F2F2F2"/>
              </a:solidFill>
            </a:endParaRPr>
          </a:p>
          <a:p>
            <a:pPr marL="457200" lvl="1" indent="-26670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500"/>
              <a:buChar char="○"/>
            </a:pPr>
            <a:r>
              <a:rPr lang="en" sz="1500">
                <a:solidFill>
                  <a:srgbClr val="F2F2F2"/>
                </a:solidFill>
              </a:rPr>
              <a:t>Microsoft „Exam AI-900: Microsoft Azure AI Fundamentals” certificate</a:t>
            </a:r>
            <a:endParaRPr sz="1500">
              <a:solidFill>
                <a:srgbClr val="F2F2F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HASZNOS INFÓK</a:t>
            </a:r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>
            <a:spLocks noGrp="1"/>
          </p:cNvSpPr>
          <p:nvPr>
            <p:ph type="title"/>
          </p:nvPr>
        </p:nvSpPr>
        <p:spPr>
          <a:xfrm>
            <a:off x="310825" y="971850"/>
            <a:ext cx="39999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Köszönöm a figyelmet</a:t>
            </a:r>
            <a:r>
              <a:rPr lang="hu-HU" sz="4400" dirty="0"/>
              <a:t>!</a:t>
            </a:r>
            <a:endParaRPr sz="4400" dirty="0"/>
          </a:p>
        </p:txBody>
      </p:sp>
      <p:pic>
        <p:nvPicPr>
          <p:cNvPr id="3" name="Google Shape;1794;p47">
            <a:extLst>
              <a:ext uri="{FF2B5EF4-FFF2-40B4-BE49-F238E27FC236}">
                <a16:creationId xmlns:a16="http://schemas.microsoft.com/office/drawing/2014/main" id="{52C52FCE-210E-4DEF-A5FF-D4E12CA4226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4833277" y="931626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OKTATÓK</a:t>
            </a:r>
            <a:endParaRPr sz="350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300"/>
              <a:buChar char="●"/>
            </a:pPr>
            <a:r>
              <a:rPr lang="en" sz="1500">
                <a:solidFill>
                  <a:srgbClr val="F2F2F2"/>
                </a:solidFill>
              </a:rPr>
              <a:t>Bogacsovics Gergő</a:t>
            </a:r>
            <a:endParaRPr sz="1500">
              <a:solidFill>
                <a:srgbClr val="F2F2F2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Char char="○"/>
            </a:pPr>
            <a:r>
              <a:rPr lang="en" sz="1500">
                <a:solidFill>
                  <a:srgbClr val="F2F2F2"/>
                </a:solidFill>
              </a:rPr>
              <a:t>PhD hallgató</a:t>
            </a:r>
            <a:endParaRPr sz="1500">
              <a:solidFill>
                <a:srgbClr val="F2F2F2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Char char="○"/>
            </a:pPr>
            <a:r>
              <a:rPr lang="en" sz="1500">
                <a:solidFill>
                  <a:srgbClr val="F2F2F2"/>
                </a:solidFill>
              </a:rPr>
              <a:t>Péntek 8-10</a:t>
            </a:r>
            <a:endParaRPr sz="1500">
              <a:solidFill>
                <a:srgbClr val="F2F2F2"/>
              </a:solidFill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rgbClr val="F2F2F2"/>
              </a:buClr>
              <a:buSzPts val="1300"/>
              <a:buChar char="●"/>
            </a:pPr>
            <a:r>
              <a:rPr lang="en" sz="1500">
                <a:solidFill>
                  <a:srgbClr val="F2F2F2"/>
                </a:solidFill>
              </a:rPr>
              <a:t>Lakatos Róbert</a:t>
            </a:r>
            <a:endParaRPr sz="1500">
              <a:solidFill>
                <a:srgbClr val="F2F2F2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Char char="○"/>
            </a:pPr>
            <a:r>
              <a:rPr lang="en" sz="1500">
                <a:solidFill>
                  <a:srgbClr val="F2F2F2"/>
                </a:solidFill>
              </a:rPr>
              <a:t>PhD hallgató</a:t>
            </a:r>
            <a:endParaRPr sz="1500">
              <a:solidFill>
                <a:srgbClr val="F2F2F2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Char char="○"/>
            </a:pPr>
            <a:r>
              <a:rPr lang="en" sz="1500">
                <a:solidFill>
                  <a:srgbClr val="F2F2F2"/>
                </a:solidFill>
              </a:rPr>
              <a:t>Csütörtök 16-18</a:t>
            </a:r>
            <a:endParaRPr sz="1500">
              <a:solidFill>
                <a:srgbClr val="F2F2F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2F2F2"/>
                </a:solidFill>
              </a:rPr>
              <a:t>Kutatási terület: mesterséges intelligencia, mélytanulás, megerősítéses tanulás, NLP</a:t>
            </a:r>
            <a:endParaRPr sz="150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 TANTÁRGYRÓL</a:t>
            </a:r>
            <a:endParaRPr sz="3500">
              <a:solidFill>
                <a:srgbClr val="F3F3F3"/>
              </a:solidFill>
            </a:endParaRPr>
          </a:p>
        </p:txBody>
      </p:sp>
      <p:sp>
        <p:nvSpPr>
          <p:cNvPr id="119" name="Google Shape;119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Fira Sans Condensed"/>
                <a:ea typeface="Fira Sans Condensed"/>
                <a:cs typeface="Fira Sans Condensed"/>
                <a:sym typeface="Fira Sans Condensed"/>
              </a:rPr>
              <a:t>Követelmények</a:t>
            </a:r>
            <a:r>
              <a:rPr lang="en" sz="1500" b="1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: </a:t>
            </a:r>
            <a:endParaRPr sz="1500" b="1">
              <a:solidFill>
                <a:srgbClr val="F3F3F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3F3F3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AutoNum type="arabicPeriod"/>
            </a:pPr>
            <a:r>
              <a:rPr lang="en" sz="1500"/>
              <a:t>Részvétel a laborokon.</a:t>
            </a:r>
            <a:endParaRPr sz="15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Fira Sans Condensed"/>
              <a:buAutoNum type="arabicPeriod"/>
            </a:pPr>
            <a:r>
              <a:rPr lang="en" sz="1500" b="1">
                <a:latin typeface="Fira Sans Condensed"/>
                <a:ea typeface="Fira Sans Condensed"/>
                <a:cs typeface="Fira Sans Condensed"/>
                <a:sym typeface="Fira Sans Condensed"/>
              </a:rPr>
              <a:t>Beadandó projekt.</a:t>
            </a:r>
            <a:endParaRPr sz="1500" b="1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628650" lvl="0" indent="-13970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300"/>
              <a:buAutoNum type="arabicPeriod"/>
            </a:pPr>
            <a:r>
              <a:rPr lang="en" sz="1500">
                <a:solidFill>
                  <a:srgbClr val="F2F2F2"/>
                </a:solidFill>
              </a:rPr>
              <a:t>Egyéni vagy csoportos</a:t>
            </a:r>
            <a:endParaRPr sz="1500">
              <a:solidFill>
                <a:srgbClr val="F2F2F2"/>
              </a:solidFill>
            </a:endParaRPr>
          </a:p>
          <a:p>
            <a:pPr marL="628650" lvl="0" indent="-13970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300"/>
              <a:buAutoNum type="arabicPeriod"/>
            </a:pPr>
            <a:r>
              <a:rPr lang="en" sz="1500">
                <a:solidFill>
                  <a:srgbClr val="F2F2F2"/>
                </a:solidFill>
              </a:rPr>
              <a:t>Kb. félév felénél </a:t>
            </a:r>
            <a:r>
              <a:rPr lang="en" sz="1500" b="1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milestone</a:t>
            </a:r>
            <a:r>
              <a:rPr lang="en" sz="1500">
                <a:solidFill>
                  <a:srgbClr val="F2F2F2"/>
                </a:solidFill>
              </a:rPr>
              <a:t>: előrehaladás felmérése</a:t>
            </a:r>
            <a:endParaRPr sz="1500">
              <a:solidFill>
                <a:srgbClr val="F2F2F2"/>
              </a:solidFill>
            </a:endParaRPr>
          </a:p>
          <a:p>
            <a:pPr marL="628650" lvl="0" indent="-13970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300"/>
              <a:buAutoNum type="arabicPeriod"/>
            </a:pPr>
            <a:r>
              <a:rPr lang="en" sz="1500">
                <a:solidFill>
                  <a:srgbClr val="F2F2F2"/>
                </a:solidFill>
              </a:rPr>
              <a:t>Utolsó héten </a:t>
            </a:r>
            <a:r>
              <a:rPr lang="en" sz="1500" b="1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projektbemutató</a:t>
            </a:r>
            <a:endParaRPr sz="15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 TANTÁRGYRÓL</a:t>
            </a:r>
            <a:endParaRPr sz="3500">
              <a:solidFill>
                <a:srgbClr val="F3F3F3"/>
              </a:solidFill>
            </a:endParaRPr>
          </a:p>
        </p:txBody>
      </p:sp>
      <p:sp>
        <p:nvSpPr>
          <p:cNvPr id="125" name="Google Shape;125;p26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Fira Sans Condensed"/>
                <a:ea typeface="Fira Sans Condensed"/>
                <a:cs typeface="Fira Sans Condensed"/>
                <a:sym typeface="Fira Sans Condensed"/>
              </a:rPr>
              <a:t>Sillabusz</a:t>
            </a:r>
            <a:r>
              <a:rPr lang="en" sz="1500" b="1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: </a:t>
            </a:r>
            <a:endParaRPr sz="1500" b="1">
              <a:solidFill>
                <a:srgbClr val="F3F3F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628650" lvl="0" indent="-13970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300"/>
              <a:buAutoNum type="arabicPeriod"/>
            </a:pPr>
            <a:r>
              <a:rPr lang="en" sz="1500"/>
              <a:t>Logisztikus regresszió</a:t>
            </a:r>
            <a:endParaRPr sz="1500"/>
          </a:p>
          <a:p>
            <a:pPr marL="628650" lvl="0" indent="-13970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300"/>
              <a:buAutoNum type="arabicPeriod"/>
            </a:pPr>
            <a:r>
              <a:rPr lang="en" sz="1500"/>
              <a:t>naiv Bayes modell</a:t>
            </a:r>
            <a:endParaRPr sz="1500"/>
          </a:p>
          <a:p>
            <a:pPr marL="628650" lvl="0" indent="-13970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300"/>
              <a:buAutoNum type="arabicPeriod"/>
            </a:pPr>
            <a:r>
              <a:rPr lang="en" sz="1500"/>
              <a:t>PCA, n-gram modellek, </a:t>
            </a:r>
            <a:endParaRPr sz="1500"/>
          </a:p>
          <a:p>
            <a:pPr marL="628650" lvl="0" indent="-13970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300"/>
              <a:buAutoNum type="arabicPeriod"/>
            </a:pPr>
            <a:r>
              <a:rPr lang="en" sz="1500"/>
              <a:t>Word2Vec</a:t>
            </a:r>
            <a:endParaRPr sz="1500"/>
          </a:p>
          <a:p>
            <a:pPr marL="628650" lvl="0" indent="-13970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300"/>
              <a:buAutoNum type="arabicPeriod"/>
            </a:pPr>
            <a:r>
              <a:rPr lang="en" sz="1500"/>
              <a:t>Neurális hálók</a:t>
            </a:r>
            <a:endParaRPr sz="15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TÖRTÉNETE</a:t>
            </a:r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NLP motivációi</a:t>
            </a:r>
            <a:endParaRPr sz="3500">
              <a:solidFill>
                <a:srgbClr val="F3F3F3"/>
              </a:solidFill>
            </a:endParaRPr>
          </a:p>
        </p:txBody>
      </p:sp>
      <p:sp>
        <p:nvSpPr>
          <p:cNvPr id="138" name="Google Shape;138;p28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171450" lvl="0" indent="-19685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300"/>
              <a:buFont typeface="Fira Sans Condensed"/>
              <a:buChar char="●"/>
            </a:pPr>
            <a:r>
              <a:rPr lang="en" sz="1500" b="1">
                <a:latin typeface="Fira Sans Condensed"/>
                <a:ea typeface="Fira Sans Condensed"/>
                <a:cs typeface="Fira Sans Condensed"/>
                <a:sym typeface="Fira Sans Condensed"/>
              </a:rPr>
              <a:t>Rengeteg rendelkezésre álló szöveg</a:t>
            </a:r>
            <a:endParaRPr sz="1500" b="1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171450" lvl="0" indent="-20955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500"/>
              <a:buChar char="●"/>
            </a:pPr>
            <a:r>
              <a:rPr lang="en" sz="1500">
                <a:solidFill>
                  <a:srgbClr val="F2F2F2"/>
                </a:solidFill>
              </a:rPr>
              <a:t>Lassú manuális feldolgozás -&gt; Gyors, automatikus információkinyerés</a:t>
            </a:r>
            <a:endParaRPr sz="1500">
              <a:solidFill>
                <a:srgbClr val="F2F2F2"/>
              </a:solidFill>
            </a:endParaRPr>
          </a:p>
          <a:p>
            <a:pPr marL="400050" lvl="1" indent="-20955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500"/>
              <a:buChar char="○"/>
            </a:pPr>
            <a:r>
              <a:rPr lang="en" sz="1500">
                <a:solidFill>
                  <a:srgbClr val="F2F2F2"/>
                </a:solidFill>
              </a:rPr>
              <a:t>Lásd: kötelező olvasmányok :) </a:t>
            </a:r>
            <a:endParaRPr sz="1500">
              <a:solidFill>
                <a:srgbClr val="F2F2F2"/>
              </a:solidFill>
            </a:endParaRPr>
          </a:p>
          <a:p>
            <a:pPr marL="171450" lvl="0" indent="-20955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Fira Sans Condensed"/>
              <a:buChar char="●"/>
            </a:pPr>
            <a:r>
              <a:rPr lang="en" sz="1500" b="1">
                <a:solidFill>
                  <a:srgbClr val="F2F2F2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Big Data</a:t>
            </a:r>
            <a:endParaRPr sz="1500" b="1">
              <a:solidFill>
                <a:srgbClr val="F2F2F2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400050" lvl="1" indent="-20955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500"/>
              <a:buChar char="○"/>
            </a:pPr>
            <a:r>
              <a:rPr lang="en" sz="1500">
                <a:solidFill>
                  <a:srgbClr val="F2F2F2"/>
                </a:solidFill>
              </a:rPr>
              <a:t>Megnövekedett adatmennyiség (pl. Facebook, Twitter, hírportálok stb.)</a:t>
            </a:r>
            <a:endParaRPr sz="1500">
              <a:solidFill>
                <a:srgbClr val="F2F2F2"/>
              </a:solidFill>
            </a:endParaRPr>
          </a:p>
          <a:p>
            <a:pPr marL="400050" lvl="1" indent="-20955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500"/>
              <a:buChar char="○"/>
            </a:pPr>
            <a:r>
              <a:rPr lang="en" sz="1500">
                <a:solidFill>
                  <a:srgbClr val="F2F2F2"/>
                </a:solidFill>
              </a:rPr>
              <a:t>Egyre csökkenő válaszidő (latency)</a:t>
            </a:r>
            <a:endParaRPr sz="1500">
              <a:solidFill>
                <a:srgbClr val="F2F2F2"/>
              </a:solidFill>
            </a:endParaRPr>
          </a:p>
          <a:p>
            <a:pPr marL="400050" lvl="1" indent="-209550" algn="l" rtl="0"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500"/>
              <a:buChar char="○"/>
            </a:pPr>
            <a:r>
              <a:rPr lang="en" sz="1500">
                <a:solidFill>
                  <a:srgbClr val="F2F2F2"/>
                </a:solidFill>
              </a:rPr>
              <a:t>Egyre nagyobb igények (Siri, Cortana stb.)</a:t>
            </a:r>
            <a:endParaRPr sz="1500">
              <a:solidFill>
                <a:srgbClr val="F2F2F2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627250" y="1706850"/>
            <a:ext cx="28524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Története</a:t>
            </a:r>
            <a:endParaRPr/>
          </a:p>
        </p:txBody>
      </p:sp>
      <p:cxnSp>
        <p:nvCxnSpPr>
          <p:cNvPr id="144" name="Google Shape;144;p29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5" name="Google Shape;145;p29"/>
          <p:cNvSpPr txBox="1"/>
          <p:nvPr/>
        </p:nvSpPr>
        <p:spPr>
          <a:xfrm>
            <a:off x="398377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Alexa, Amazon Virtuális aszisztense</a:t>
            </a:r>
            <a:endParaRPr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6" name="Google Shape;146;p29"/>
          <p:cNvSpPr txBox="1"/>
          <p:nvPr/>
        </p:nvSpPr>
        <p:spPr>
          <a:xfrm>
            <a:off x="625602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2014</a:t>
            </a:r>
            <a:endParaRPr sz="2400" b="1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7" name="Google Shape;147;p29"/>
          <p:cNvSpPr txBox="1"/>
          <p:nvPr/>
        </p:nvSpPr>
        <p:spPr>
          <a:xfrm>
            <a:off x="6256025" y="1888950"/>
            <a:ext cx="2726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Watson, IBM Jeopard Amerikai televezíós quiz show-n az emberi játékosok legyőzése</a:t>
            </a:r>
            <a:endParaRPr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8" name="Google Shape;148;p29"/>
          <p:cNvSpPr txBox="1"/>
          <p:nvPr/>
        </p:nvSpPr>
        <p:spPr>
          <a:xfrm>
            <a:off x="3788625" y="2628125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ELIZA, Joseph Weizenbaum, MIT, Turing 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teszt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részleges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legyőzése</a:t>
            </a:r>
            <a:endParaRPr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9" name="Google Shape;149;p29"/>
          <p:cNvSpPr txBox="1"/>
          <p:nvPr/>
        </p:nvSpPr>
        <p:spPr>
          <a:xfrm>
            <a:off x="6256025" y="3367300"/>
            <a:ext cx="2726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Georgetown University, IBM, Több mint 60 Orosz nyelvű mondat lefordítása Angolra</a:t>
            </a:r>
            <a:endParaRPr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0" name="Google Shape;150;p29"/>
          <p:cNvSpPr txBox="1"/>
          <p:nvPr/>
        </p:nvSpPr>
        <p:spPr>
          <a:xfrm>
            <a:off x="398377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2006</a:t>
            </a:r>
            <a:endParaRPr sz="2400" b="1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1" name="Google Shape;151;p29"/>
          <p:cNvSpPr txBox="1"/>
          <p:nvPr/>
        </p:nvSpPr>
        <p:spPr>
          <a:xfrm>
            <a:off x="6256025" y="26281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1964</a:t>
            </a:r>
            <a:endParaRPr sz="2400" b="1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2" name="Google Shape;152;p29"/>
          <p:cNvSpPr txBox="1"/>
          <p:nvPr/>
        </p:nvSpPr>
        <p:spPr>
          <a:xfrm>
            <a:off x="3983775" y="33692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1954</a:t>
            </a:r>
            <a:endParaRPr sz="2400" b="1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3" name="Google Shape;153;p29"/>
          <p:cNvCxnSpPr>
            <a:stCxn id="145" idx="3"/>
            <a:endCxn id="146" idx="1"/>
          </p:cNvCxnSpPr>
          <p:nvPr/>
        </p:nvCxnSpPr>
        <p:spPr>
          <a:xfrm>
            <a:off x="6047475" y="1461050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9"/>
          <p:cNvCxnSpPr>
            <a:stCxn id="150" idx="3"/>
            <a:endCxn id="147" idx="1"/>
          </p:cNvCxnSpPr>
          <p:nvPr/>
        </p:nvCxnSpPr>
        <p:spPr>
          <a:xfrm>
            <a:off x="6047475" y="2202150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9"/>
          <p:cNvCxnSpPr>
            <a:stCxn id="148" idx="3"/>
            <a:endCxn id="151" idx="1"/>
          </p:cNvCxnSpPr>
          <p:nvPr/>
        </p:nvCxnSpPr>
        <p:spPr>
          <a:xfrm>
            <a:off x="6047625" y="2941325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29"/>
          <p:cNvCxnSpPr>
            <a:stCxn id="152" idx="3"/>
            <a:endCxn id="149" idx="1"/>
          </p:cNvCxnSpPr>
          <p:nvPr/>
        </p:nvCxnSpPr>
        <p:spPr>
          <a:xfrm rot="10800000" flipH="1">
            <a:off x="6047475" y="3680625"/>
            <a:ext cx="208500" cy="18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NLP története</a:t>
            </a:r>
            <a:endParaRPr sz="3500">
              <a:solidFill>
                <a:srgbClr val="F3F3F3"/>
              </a:solidFill>
            </a:endParaRPr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9125" y="1423250"/>
            <a:ext cx="6025751" cy="24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>
            <a:spLocks noGrp="1"/>
          </p:cNvSpPr>
          <p:nvPr>
            <p:ph type="subTitle" idx="4294967295"/>
          </p:nvPr>
        </p:nvSpPr>
        <p:spPr>
          <a:xfrm>
            <a:off x="3402450" y="3937050"/>
            <a:ext cx="23391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Az 1900-as évek</a:t>
            </a:r>
            <a:endParaRPr sz="1800"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4294967295"/>
          </p:nvPr>
        </p:nvSpPr>
        <p:spPr>
          <a:xfrm>
            <a:off x="1208400" y="4284050"/>
            <a:ext cx="67272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Forrás: https://medium.com/@antoine.louis/a-brief-history-of-natural-language-processing-part-1-ffbcb937ebce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63D657B82BAC0F4086BB302C7A439CE2" ma:contentTypeVersion="4" ma:contentTypeDescription="Új dokumentum létrehozása." ma:contentTypeScope="" ma:versionID="2a6018023e5e4ea88f601d65d145931c">
  <xsd:schema xmlns:xsd="http://www.w3.org/2001/XMLSchema" xmlns:xs="http://www.w3.org/2001/XMLSchema" xmlns:p="http://schemas.microsoft.com/office/2006/metadata/properties" xmlns:ns2="2c6f45fb-79ee-4245-8567-7254ef6c2357" targetNamespace="http://schemas.microsoft.com/office/2006/metadata/properties" ma:root="true" ma:fieldsID="8b621b172720d54739c14207476f7227" ns2:_="">
    <xsd:import namespace="2c6f45fb-79ee-4245-8567-7254ef6c23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6f45fb-79ee-4245-8567-7254ef6c2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6768F9-ED1D-4318-B6AB-627256106B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0B2670-2914-4EB7-B9BA-9DDB555D88BD}"/>
</file>

<file path=customXml/itemProps3.xml><?xml version="1.0" encoding="utf-8"?>
<ds:datastoreItem xmlns:ds="http://schemas.openxmlformats.org/officeDocument/2006/customXml" ds:itemID="{770896E1-F594-4289-A1FC-75DE62594D1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</Words>
  <Application>Microsoft Office PowerPoint</Application>
  <PresentationFormat>Diavetítés a képernyőre (16:9 oldalarány)</PresentationFormat>
  <Paragraphs>80</Paragraphs>
  <Slides>20</Slides>
  <Notes>20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1" baseType="lpstr">
      <vt:lpstr>Ai Tech Agency by Slidesgo</vt:lpstr>
      <vt:lpstr>AI &amp; NLP</vt:lpstr>
      <vt:lpstr>HASZNOS INFÓK</vt:lpstr>
      <vt:lpstr>OKTATÓK</vt:lpstr>
      <vt:lpstr>A TANTÁRGYRÓL</vt:lpstr>
      <vt:lpstr>A TANTÁRGYRÓL</vt:lpstr>
      <vt:lpstr>NLP TÖRTÉNETE</vt:lpstr>
      <vt:lpstr>NLP motivációi</vt:lpstr>
      <vt:lpstr>NLP Története</vt:lpstr>
      <vt:lpstr>NLP története</vt:lpstr>
      <vt:lpstr>NLP története</vt:lpstr>
      <vt:lpstr>NLP ALKALMAZÁSOK</vt:lpstr>
      <vt:lpstr>NLP alkalmazások</vt:lpstr>
      <vt:lpstr>NLP alkalmazások</vt:lpstr>
      <vt:lpstr>NLP alkalmazások</vt:lpstr>
      <vt:lpstr>NLP alkalmazások</vt:lpstr>
      <vt:lpstr>NLP alkalmazások</vt:lpstr>
      <vt:lpstr>NLP alkalmazások</vt:lpstr>
      <vt:lpstr>MIVEL JÁR A KURZUS ELVÉGZÉSE?</vt:lpstr>
      <vt:lpstr>MIVEL JÁR A KURZUS ELVÉGZÉSE?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NLP</dc:title>
  <cp:lastModifiedBy>Lakatos Róbert</cp:lastModifiedBy>
  <cp:revision>3</cp:revision>
  <dcterms:modified xsi:type="dcterms:W3CDTF">2021-02-11T13:11:36Z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0x01010063D657B82BAC0F4086BB302C7A439CE2</vt:lpwstr>
  </property>
</Properties>
</file>